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6"/>
  </p:notesMasterIdLst>
  <p:handoutMasterIdLst>
    <p:handoutMasterId r:id="rId37"/>
  </p:handoutMasterIdLst>
  <p:sldIdLst>
    <p:sldId id="390" r:id="rId2"/>
    <p:sldId id="380" r:id="rId3"/>
    <p:sldId id="386" r:id="rId4"/>
    <p:sldId id="387" r:id="rId5"/>
    <p:sldId id="391" r:id="rId6"/>
    <p:sldId id="392" r:id="rId7"/>
    <p:sldId id="393" r:id="rId8"/>
    <p:sldId id="394" r:id="rId9"/>
    <p:sldId id="399" r:id="rId10"/>
    <p:sldId id="400" r:id="rId11"/>
    <p:sldId id="384" r:id="rId12"/>
    <p:sldId id="385" r:id="rId13"/>
    <p:sldId id="395" r:id="rId14"/>
    <p:sldId id="402" r:id="rId15"/>
    <p:sldId id="403" r:id="rId16"/>
    <p:sldId id="407" r:id="rId17"/>
    <p:sldId id="404" r:id="rId18"/>
    <p:sldId id="405" r:id="rId19"/>
    <p:sldId id="406" r:id="rId20"/>
    <p:sldId id="401" r:id="rId21"/>
    <p:sldId id="398" r:id="rId22"/>
    <p:sldId id="383" r:id="rId23"/>
    <p:sldId id="319" r:id="rId24"/>
    <p:sldId id="320" r:id="rId25"/>
    <p:sldId id="375" r:id="rId26"/>
    <p:sldId id="322" r:id="rId27"/>
    <p:sldId id="323" r:id="rId28"/>
    <p:sldId id="324" r:id="rId29"/>
    <p:sldId id="325" r:id="rId30"/>
    <p:sldId id="326" r:id="rId31"/>
    <p:sldId id="362" r:id="rId32"/>
    <p:sldId id="363" r:id="rId33"/>
    <p:sldId id="314" r:id="rId34"/>
    <p:sldId id="378" r:id="rId3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812"/>
    <a:srgbClr val="24272E"/>
    <a:srgbClr val="303741"/>
    <a:srgbClr val="272B34"/>
    <a:srgbClr val="2C3039"/>
    <a:srgbClr val="923922"/>
    <a:srgbClr val="D24726"/>
    <a:srgbClr val="404040"/>
    <a:srgbClr val="FF9B45"/>
    <a:srgbClr val="DD4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464" autoAdjust="0"/>
  </p:normalViewPr>
  <p:slideViewPr>
    <p:cSldViewPr snapToGrid="0">
      <p:cViewPr varScale="1">
        <p:scale>
          <a:sx n="88" d="100"/>
          <a:sy n="88" d="100"/>
        </p:scale>
        <p:origin x="605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EB71F8A-5B58-4C79-A6CD-C4710F7FF4A7}" type="datetime1">
              <a:rPr lang="ru-RU" smtClean="0"/>
              <a:t>18.12.2017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F3995-0B17-4F15-B968-D687711C3F9A}" type="datetime1">
              <a:rPr lang="ru-RU" noProof="0" smtClean="0"/>
              <a:pPr/>
              <a:t>18.12.2017</a:t>
            </a:fld>
            <a:endParaRPr lang="ru-RU" noProof="0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DADB3-29A2-416C-9BAE-2027FFFD2BF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30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ADB3-29A2-416C-9BAE-2027FFFD2BFD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16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ADB3-29A2-416C-9BAE-2027FFFD2BFD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71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ADB3-29A2-416C-9BAE-2027FFFD2BFD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92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ADB3-29A2-416C-9BAE-2027FFFD2BFD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9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 организационной точки зрения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ADB3-29A2-416C-9BAE-2027FFFD2BF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1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 содержательной точки зрения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ADB3-29A2-416C-9BAE-2027FFFD2BF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66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ADB3-29A2-416C-9BAE-2027FFFD2BF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86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ADB3-29A2-416C-9BAE-2027FFFD2BF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02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ADB3-29A2-416C-9BAE-2027FFFD2BF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0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ADB3-29A2-416C-9BAE-2027FFFD2BF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97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0" smtClean="0"/>
              <a:t>17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8312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ADB3-29A2-416C-9BAE-2027FFFD2BFD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1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36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Текст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50" b="1">
                <a:solidFill>
                  <a:srgbClr val="08327D"/>
                </a:solidFill>
              </a:rPr>
              <a:t>Уровень текста 1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250" b="1">
                <a:solidFill>
                  <a:srgbClr val="08327D"/>
                </a:solidFill>
              </a:rPr>
              <a:t>Уровень текста 2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250" b="1">
                <a:solidFill>
                  <a:srgbClr val="08327D"/>
                </a:solidFill>
              </a:rPr>
              <a:t>Уровень текста 3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250" b="1">
                <a:solidFill>
                  <a:srgbClr val="08327D"/>
                </a:solidFill>
              </a:rPr>
              <a:t>Уровень текста 4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250" b="1">
                <a:solidFill>
                  <a:srgbClr val="08327D"/>
                </a:solidFill>
              </a:rPr>
              <a:t>Уровень текста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1628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481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BBD9-C235-4610-8D27-1D8BC48F7D1C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294E-F949-44F5-BBD6-45FE828522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5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49BB-FD26-4166-9C63-81EB76F02B33}" type="datetimeFigureOut">
              <a:rPr lang="ru-RU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3965-5C7F-48D2-96D8-B8DC610F4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80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C3FF7-3DC1-4209-8476-953DFCB5CA6B}" type="datetime1">
              <a:rPr lang="ru-RU" smtClean="0"/>
              <a:pPr/>
              <a:t>18.12.2017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5047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mc.gnpbu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pbu.ru/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10201" y="132492"/>
            <a:ext cx="3162802" cy="125898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1707083" y="2186609"/>
            <a:ext cx="8894656" cy="1075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99502" y="3296707"/>
            <a:ext cx="10802328" cy="687941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3600" b="1" spc="60" dirty="0">
                <a:solidFill>
                  <a:schemeClr val="accent1"/>
                </a:solidFill>
                <a:ea typeface="Meiryo UI" panose="020B0604020202020204" charset="-128"/>
                <a:cs typeface="Segoe UI" panose="020B0502040204020203" pitchFamily="34" charset="0"/>
              </a:rPr>
              <a:t>ПОДДЕРЖКА ДЕТСКОГО И ЮНОШЕСКОГО ЧТЕНИЯ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55544" y="5058452"/>
            <a:ext cx="5853841" cy="646327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20202020204" charset="-128"/>
                <a:cs typeface="Meiryo UI" panose="020B0604020202020204" charset="-128"/>
              </a:rPr>
              <a:t>Методист методического отдела,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Meiryo UI" panose="020B0604020202020204" charset="-128"/>
              <a:cs typeface="Meiryo UI" panose="020B0604020202020204" charset="-128"/>
            </a:endParaRPr>
          </a:p>
          <a:p>
            <a:pPr algn="r">
              <a:lnSpc>
                <a:spcPct val="90000"/>
              </a:lnSpc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20202020204" charset="-128"/>
                <a:cs typeface="Meiryo UI" panose="020B0604020202020204" charset="-128"/>
              </a:rPr>
              <a:t>Березина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20202020204" charset="-128"/>
                <a:cs typeface="Meiryo UI" panose="020B0604020202020204" charset="-128"/>
              </a:rPr>
              <a:t>Ирина Валентиновна</a:t>
            </a:r>
          </a:p>
        </p:txBody>
      </p:sp>
      <p:sp>
        <p:nvSpPr>
          <p:cNvPr id="6" name="Shape 25"/>
          <p:cNvSpPr txBox="1">
            <a:spLocks/>
          </p:cNvSpPr>
          <p:nvPr/>
        </p:nvSpPr>
        <p:spPr>
          <a:xfrm>
            <a:off x="868266" y="1486304"/>
            <a:ext cx="10464800" cy="736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6856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Meiryo UI" panose="020B0604020202020204" charset="-128"/>
                <a:cs typeface="Meiryo UI" panose="020B0604020202020204" charset="-128"/>
              </a:rPr>
              <a:t>Информационный центр Российской академии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Meiryo UI" panose="020B0604020202020204" charset="-128"/>
                <a:cs typeface="Meiryo UI" panose="020B0604020202020204" charset="-128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Meiryo UI" panose="020B0604020202020204" charset="-128"/>
                <a:cs typeface="Meiryo UI" panose="020B0604020202020204" charset="-128"/>
              </a:rPr>
              <a:t>«Библиотека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20202020204" charset="-128"/>
                <a:cs typeface="Meiryo UI" panose="020B0604020202020204" charset="-128"/>
              </a:rPr>
              <a:t>имени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Meiryo UI" panose="020B0604020202020204" charset="-128"/>
                <a:cs typeface="Meiryo UI" panose="020B0604020202020204" charset="-128"/>
              </a:rPr>
              <a:t> К.Д. Ушинского»</a:t>
            </a:r>
          </a:p>
        </p:txBody>
      </p:sp>
    </p:spTree>
    <p:extLst>
      <p:ext uri="{BB962C8B-B14F-4D97-AF65-F5344CB8AC3E}">
        <p14:creationId xmlns:p14="http://schemas.microsoft.com/office/powerpoint/2010/main" val="13771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930" y="299375"/>
            <a:ext cx="11055578" cy="1061249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defTabSz="914037">
              <a:lnSpc>
                <a:spcPts val="4000"/>
              </a:lnSpc>
              <a:defRPr/>
            </a:pPr>
            <a:r>
              <a:rPr lang="ru-RU" sz="2800" b="1" dirty="0">
                <a:solidFill>
                  <a:schemeClr val="accent6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 </a:t>
            </a:r>
            <a:r>
              <a:rPr lang="ru-RU" sz="2800" b="1" cap="all" dirty="0">
                <a:solidFill>
                  <a:schemeClr val="accent6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Концепция программы поддержки детского и юношеского чтения в Российской Федерации</a:t>
            </a:r>
            <a:r>
              <a:rPr lang="ru-RU" sz="2800" b="1" dirty="0">
                <a:solidFill>
                  <a:schemeClr val="accent6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*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4250" y="1683355"/>
            <a:ext cx="10506938" cy="374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Основными направлениями реализации программы являются: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 научно-исследовательская и методическая деятельность;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 поддержка детской литературы, книгоиздания и </a:t>
            </a:r>
            <a:r>
              <a:rPr lang="ru-RU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книгораспространения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; 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развитие инфраструктуры детского и юношеского чтения;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развитие кадрового потенциала; 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деятельность в </a:t>
            </a:r>
            <a:r>
              <a:rPr lang="ru-RU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медиасфере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, направленная на поддержку детского и юношеского чтения.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34" charset="-128"/>
              <a:ea typeface="Meiryo UI" panose="020B0604030504040204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118" y="6039939"/>
            <a:ext cx="115637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7"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*Распоряжением Правительства Российской Федерации от 3 июня 2017 г. № 1155-р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9930" y="5904032"/>
            <a:ext cx="29838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5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676400" y="1341228"/>
            <a:ext cx="8705849" cy="46166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ctr">
              <a:spcBef>
                <a:spcPts val="3000"/>
              </a:spcBef>
              <a:spcAft>
                <a:spcPts val="4200"/>
              </a:spcAft>
              <a:buClr>
                <a:srgbClr val="4F81BD"/>
              </a:buClr>
              <a:buSzPct val="120000"/>
              <a:defRPr/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В </a:t>
            </a:r>
            <a:r>
              <a:rPr lang="ru-RU" sz="2400" b="1" dirty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2016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 победителями стали </a:t>
            </a:r>
            <a:r>
              <a:rPr lang="ru-RU" sz="2400" b="1" dirty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10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 школ из </a:t>
            </a:r>
            <a:r>
              <a:rPr lang="ru-RU" sz="2400" b="1" dirty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9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 регионов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930" y="299375"/>
            <a:ext cx="11712070" cy="523216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 defTabSz="914037">
              <a:defRPr/>
            </a:pPr>
            <a:r>
              <a:rPr lang="ru-RU" sz="2800" b="1" cap="all" dirty="0">
                <a:solidFill>
                  <a:schemeClr val="accent6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2.3.-03-04. </a:t>
            </a:r>
            <a:r>
              <a:rPr lang="ru-RU" sz="2800" b="1" cap="all" dirty="0" smtClean="0">
                <a:solidFill>
                  <a:schemeClr val="accent6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РАЗВИТИЕ ШКОЛЬНОЙ БИБЛИОТЕКИ</a:t>
            </a:r>
            <a:endParaRPr lang="ru-RU" sz="2800" b="1" cap="all" dirty="0">
              <a:solidFill>
                <a:schemeClr val="accent6"/>
              </a:solidFill>
              <a:latin typeface="Meiryo UI" panose="020B0604030504040204" pitchFamily="34" charset="-128"/>
              <a:ea typeface="Meiryo UI" panose="020B0604030504040204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1100" y="1895222"/>
            <a:ext cx="9829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МОАУ Гимназия №8, г. Райчихинск, Амурская область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МОУ СОШ «</a:t>
            </a:r>
            <a:r>
              <a:rPr lang="ru-RU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Токсовский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 центр образования», Ленинградская область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МБОУ СОШ № 32, МО г. Краснодар, Краснодарский край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МБОУ «Гимназия № 164», Красноярский край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МАОУ «Гимназия № 1», Республика Башкортостан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ГБОУ </a:t>
            </a:r>
            <a:r>
              <a:rPr lang="ru-RU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Сибайская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 гимназия-интернат, Республика Башкортостан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МАОУ «</a:t>
            </a:r>
            <a:r>
              <a:rPr lang="ru-RU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Петропаловская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 СОШ № 1», Республика Бурятия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МАОУ Гимназия «Гармония», Новгородская область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МБОУ «Школа № 12», </a:t>
            </a:r>
            <a:r>
              <a:rPr lang="ru-RU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г.о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. Самара, Самарская область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МБОУ «Соколовская основная общеобразовательная школа», Удмуртская Республика</a:t>
            </a:r>
          </a:p>
        </p:txBody>
      </p:sp>
    </p:spTree>
    <p:extLst>
      <p:ext uri="{BB962C8B-B14F-4D97-AF65-F5344CB8AC3E}">
        <p14:creationId xmlns:p14="http://schemas.microsoft.com/office/powerpoint/2010/main" val="42194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676400" y="1341228"/>
            <a:ext cx="8705849" cy="46166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ctr">
              <a:spcBef>
                <a:spcPts val="3000"/>
              </a:spcBef>
              <a:spcAft>
                <a:spcPts val="4200"/>
              </a:spcAft>
              <a:buClr>
                <a:srgbClr val="4F81BD"/>
              </a:buClr>
              <a:buSzPct val="120000"/>
              <a:defRPr/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В </a:t>
            </a:r>
            <a:r>
              <a:rPr lang="ru-RU" sz="2400" b="1" dirty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2017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 победителями стали </a:t>
            </a:r>
            <a:r>
              <a:rPr lang="ru-RU" sz="2400" b="1" dirty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14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 школ из </a:t>
            </a:r>
            <a:r>
              <a:rPr lang="ru-RU" sz="2400" b="1" dirty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11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 регионов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930" y="299375"/>
            <a:ext cx="11712070" cy="954103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defTabSz="914037">
              <a:defRPr/>
            </a:pPr>
            <a:r>
              <a:rPr lang="ru-RU" sz="2800" b="1" cap="all" dirty="0">
                <a:solidFill>
                  <a:schemeClr val="accent6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2.3.-03-04. Современная школьная библиотека: формирование инфраструктуры чтения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1100" y="1895222"/>
            <a:ext cx="982980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МАОУ «Гимназия № 210 «Корифей», г. Екатеринбург, Свердловская область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МБОУ «</a:t>
            </a:r>
            <a:r>
              <a:rPr lang="ru-RU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Кишертская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 СОШ», </a:t>
            </a:r>
            <a:r>
              <a:rPr lang="ru-RU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Кишертский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 район,  Пермский край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МБОУ "</a:t>
            </a:r>
            <a:r>
              <a:rPr lang="ru-RU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Гусиноозерская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 гимназия", </a:t>
            </a:r>
            <a:r>
              <a:rPr lang="ru-RU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Селингинский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 район, Республика Бурятия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МБОУ "Лицей № 5", г. Елец, Липецкая область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МОУ "Гимназия № 12", г. Саранск, Республика Мордовия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ОБОУ "Школа-интернат № 2 им. Г.А. Карманова".  г. Курск, Курская область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АМОУ "Гуманитарный лицей",  г. Ижевск, Республика Удмуртия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МБОУ «СОШ № 24 им. Л.И. </a:t>
            </a:r>
            <a:r>
              <a:rPr lang="ru-RU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Малякова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», г. Псков, Псковская область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МАОУ "Лицей № 10", г. Пермь, Пермский край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МАОУ «СОШ № 6 с УИОП»,  г. Калининград, Калининградская область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МОУ «СОШ № 41», г. Вологда, Вологодская область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МАОУ «СОШ № 15», г. </a:t>
            </a:r>
            <a:r>
              <a:rPr lang="ru-RU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Губаха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, Пермский край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ГБОУ "Гимназия № 12", г. Грозный, Чеченская Республика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МБОУ "Гимназия № 1", г. Салават, Республика Башкортостан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Meiryo UI" panose="020B0604020202020204" charset="-128"/>
              <a:ea typeface="Meiryo UI" panose="020B0604020202020204" charset="-128"/>
              <a:cs typeface="Meiryo UI" panose="020B06040202020202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3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889" y="2897"/>
            <a:ext cx="9481625" cy="8257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МБОУ «СОШ № 9» г. Абакана Республики Хакасия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24399F4-9941-4CFB-914B-2E8178019D45}"/>
              </a:ext>
            </a:extLst>
          </p:cNvPr>
          <p:cNvSpPr/>
          <p:nvPr/>
        </p:nvSpPr>
        <p:spPr>
          <a:xfrm>
            <a:off x="815926" y="1504292"/>
            <a:ext cx="108723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программа «Чтение. Работа с информацией» для учащихся начальной школы. Эта программа по смысловому чтению направлена на умение найти нужную информацию, понять прочитанное, правильно интерпретировать и оценить ее достоверность.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праздник для жителей микрорайона «Парк для отдыха и чтения»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клуб «Семейное чтение», в качестве основной его задачи – ориентирование родителей на совместное общение с ребенком в процессе семейного чтения.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реализация курса внеурочной деятельности «Создаем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буктрейлеры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» с организацией в школе зоны свободного просмотра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буктрейлеров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 в рамках акции «Перемены с пользой»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проведение литературных квест-игр для 5-6 классов.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20202020204" charset="-128"/>
              <a:ea typeface="Meiryo UI" panose="020B0604020202020204" charset="-128"/>
              <a:cs typeface="Meiryo UI" panose="020B06040202020202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08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889" y="2897"/>
            <a:ext cx="9580099" cy="8257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МАОУ «Лицей № 9 «Лидер» Красноярский край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64CAF9-B6F6-4632-862A-EFCE06696E8C}"/>
              </a:ext>
            </a:extLst>
          </p:cNvPr>
          <p:cNvSpPr/>
          <p:nvPr/>
        </p:nvSpPr>
        <p:spPr>
          <a:xfrm>
            <a:off x="815926" y="1504292"/>
            <a:ext cx="108723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проект «Популяризация классической литературы». Идея проста и имеет своеобразное название – «книговорот». Прочитал сам – передай другому.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на территории пришкольного участка организован настоящий парк «Красноярск в миниатюре», работает изба-читальня.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Проект «Семейное чтение» - насытить ленты лицея в социальных сетях видеороликами, снятыми детьми, где родители дома выразительно читают для своих детей книжки.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«Популяризация классической литературы» - чтение детьми в теплое время года на территории пришкольного участка классической литературы вслух для отдыхающих, детей и взрослых.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«Юбиляру посвящается» - постановка детьми мини-спектаклей по художественным произведениям-юбилярам.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мастерская «Литературный эксперимент», где ребята регулярно ставят театральные постановки, снимают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стендапы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, делают мультфильмы по изучаемым произведениям;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20202020204" charset="-128"/>
              <a:ea typeface="Meiryo UI" panose="020B0604020202020204" charset="-128"/>
              <a:cs typeface="Meiryo UI" panose="020B06040202020202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61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5950" y="340522"/>
            <a:ext cx="9580099" cy="8257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МБОУ СОШ г. Пионерского Калининградская область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61C6D1-B40C-477D-804E-A5C7ADD0CA6A}"/>
              </a:ext>
            </a:extLst>
          </p:cNvPr>
          <p:cNvSpPr/>
          <p:nvPr/>
        </p:nvSpPr>
        <p:spPr>
          <a:xfrm>
            <a:off x="815926" y="1504292"/>
            <a:ext cx="108723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Реализован проект «Читающая семья – читающая нация»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проект «Большое чтение», направлен на развитие активной читательской позиции учащихся, воспитание у школьников художественного вкуса и культуры чтения;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виртуальный проект «Книга в искусстве», способствует расширению представления о культурном наследии человечества;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исследовательский проект «Человек читающий – человек успешный!», направлен на привлечение внимания общественности к проблемам чтения в молодежной среде;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Для формирования положительного имиджа «читающей семьи», развития традиции семейного чтения при библиотеке создан семейный клуб «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Библиокафе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».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20202020204" charset="-128"/>
              <a:ea typeface="Meiryo UI" panose="020B0604020202020204" charset="-128"/>
              <a:cs typeface="Meiryo UI" panose="020B06040202020202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306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s1\users$\abdulina_up\Desktop\booklet curv (1)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53" y="731520"/>
            <a:ext cx="9577646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685CD4-5F55-49FB-928F-333CC7674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01" y="0"/>
            <a:ext cx="9577646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889" y="2897"/>
            <a:ext cx="9580099" cy="8257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МАОУ Гимназии №210 «Корифей» г. Екатеринбург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1DA4B2-B13A-4FDD-AB7A-BEF9114C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85" y="1364565"/>
            <a:ext cx="3467647" cy="23810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18845E-0D32-4BF1-9E40-CD0FE1CD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85" y="4281538"/>
            <a:ext cx="4829896" cy="166491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3D82086-DFCE-4989-ABCC-8D544407175A}"/>
              </a:ext>
            </a:extLst>
          </p:cNvPr>
          <p:cNvSpPr/>
          <p:nvPr/>
        </p:nvSpPr>
        <p:spPr>
          <a:xfrm>
            <a:off x="5375781" y="1054126"/>
            <a:ext cx="627033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организация цифрового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радиоцикла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 «Слушаем книги»: запись и трансляция аудиокниг в исполнении учащихся гимназии «Корифей» и членов их семей, создание школьного литературного радиофонда;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создание интерактивного сетевого рейтинга наиболее интересных книг для разных читательских аудиторий и целевых групп.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участие во Всероссийском проекте «Читающая мама - Читающая нация».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интернет-проекте «Книжный шкаф поколения NEXT»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«Путешествие Книжного чемоданчика», целью которого является неформальное знакомство с современной детской литературой</a:t>
            </a:r>
          </a:p>
        </p:txBody>
      </p:sp>
    </p:spTree>
    <p:extLst>
      <p:ext uri="{BB962C8B-B14F-4D97-AF65-F5344CB8AC3E}">
        <p14:creationId xmlns:p14="http://schemas.microsoft.com/office/powerpoint/2010/main" val="86549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723" y="2897"/>
            <a:ext cx="10564837" cy="8257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МАОУ «Лицей № 5» г. Советск Калининградской области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5FA557-7BFB-42B8-B460-93873EB1D1B7}"/>
              </a:ext>
            </a:extLst>
          </p:cNvPr>
          <p:cNvSpPr/>
          <p:nvPr/>
        </p:nvSpPr>
        <p:spPr>
          <a:xfrm>
            <a:off x="773723" y="1054126"/>
            <a:ext cx="108723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«Литературная гостиная»,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кукольный театр «В гостях у сказки»,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семейный клуб «Православные традиции в моей семье»,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проект «Библиотеки мира»,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ученический электронный научно-популярный журнал в области физики, математики, информатики «Эрудит»,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проходят заседания редакции Лицейской газеты,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проект «Свободный микрофон в юбилейным датам российских поэтов»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действует детский театральный фестиваль «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Тимирязевские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 сезоны»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проект, начавшийся как небольшой кружок с целью развития интеллектуальных способностей в игровой форме, вышел за рамки библиотеки и превратился в систему интеллектуальных образовательных событий в лицее под названием – «Игры разума».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Участвуют в конкурсах эрудитов «Что? Где? Когда?» и «Ворошиловский стрелок» на региональном, всероссийском и международном уровнях</a:t>
            </a:r>
          </a:p>
        </p:txBody>
      </p:sp>
    </p:spTree>
    <p:extLst>
      <p:ext uri="{BB962C8B-B14F-4D97-AF65-F5344CB8AC3E}">
        <p14:creationId xmlns:p14="http://schemas.microsoft.com/office/powerpoint/2010/main" val="29920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723" y="2897"/>
            <a:ext cx="10564837" cy="8257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ОБОУ «Школа-интернат № 2 им. Г.А. Карманова» г. Курска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E83A43-F23B-4FE7-B396-99FBF7B5F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57" y="690129"/>
            <a:ext cx="10100603" cy="60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/>
          <p:nvPr/>
        </p:nvGrpSpPr>
        <p:grpSpPr>
          <a:xfrm>
            <a:off x="1574273" y="1359887"/>
            <a:ext cx="8744382" cy="1246908"/>
            <a:chOff x="1551984" y="2321049"/>
            <a:chExt cx="8744382" cy="124690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01775" y="2400460"/>
              <a:ext cx="7194591" cy="1077214"/>
            </a:xfrm>
            <a:prstGeom prst="rect">
              <a:avLst/>
            </a:prstGeom>
          </p:spPr>
          <p:txBody>
            <a:bodyPr wrap="square" lIns="91416" tIns="45718" rIns="91416" bIns="45718">
              <a:spAutoFit/>
            </a:bodyPr>
            <a:lstStyle/>
            <a:p>
              <a:pPr>
                <a:spcBef>
                  <a:spcPts val="1800"/>
                </a:spcBef>
                <a:spcAft>
                  <a:spcPts val="1800"/>
                </a:spcAft>
                <a:buClr>
                  <a:srgbClr val="4F81BD"/>
                </a:buClr>
                <a:buSzPct val="120000"/>
                <a:defRPr/>
              </a:pPr>
              <a:r>
                <a:rPr lang="ru-RU" sz="3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Segoe UI Semibold" panose="020B0702040204020203" pitchFamily="34" charset="0"/>
                </a:rPr>
                <a:t>Обучение на протяжении жизни, самообучение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984" y="2321049"/>
              <a:ext cx="1455064" cy="1246908"/>
            </a:xfrm>
            <a:prstGeom prst="rect">
              <a:avLst/>
            </a:prstGeom>
          </p:spPr>
        </p:pic>
      </p:grpSp>
      <p:grpSp>
        <p:nvGrpSpPr>
          <p:cNvPr id="5" name="Группа 10"/>
          <p:cNvGrpSpPr/>
          <p:nvPr/>
        </p:nvGrpSpPr>
        <p:grpSpPr>
          <a:xfrm>
            <a:off x="1574273" y="3031997"/>
            <a:ext cx="9646177" cy="1278174"/>
            <a:chOff x="1543304" y="3749129"/>
            <a:chExt cx="9646177" cy="127817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087261" y="3839929"/>
              <a:ext cx="8102220" cy="1077214"/>
            </a:xfrm>
            <a:prstGeom prst="rect">
              <a:avLst/>
            </a:prstGeom>
          </p:spPr>
          <p:txBody>
            <a:bodyPr wrap="square" lIns="91416" tIns="45718" rIns="91416" bIns="45718">
              <a:spAutoFit/>
            </a:bodyPr>
            <a:lstStyle/>
            <a:p>
              <a:pPr>
                <a:spcBef>
                  <a:spcPts val="1800"/>
                </a:spcBef>
                <a:spcAft>
                  <a:spcPts val="1800"/>
                </a:spcAft>
                <a:buClr>
                  <a:srgbClr val="4F81BD"/>
                </a:buClr>
                <a:buSzPct val="120000"/>
                <a:defRPr/>
              </a:pPr>
              <a:r>
                <a:rPr lang="ru-RU" sz="3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Segoe UI Semibold" panose="020B0702040204020203" pitchFamily="34" charset="0"/>
                </a:rPr>
                <a:t>Умение планировать и реализовывать </a:t>
              </a:r>
              <a:br>
                <a:rPr lang="ru-RU" sz="3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Segoe UI Semibold" panose="020B0702040204020203" pitchFamily="34" charset="0"/>
                </a:rPr>
              </a:br>
              <a:r>
                <a:rPr lang="ru-RU" sz="3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Segoe UI Semibold" panose="020B0702040204020203" pitchFamily="34" charset="0"/>
                </a:rPr>
                <a:t>личные и групповые проекты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43304" y="3749129"/>
              <a:ext cx="1471386" cy="1278174"/>
            </a:xfrm>
            <a:prstGeom prst="rect">
              <a:avLst/>
            </a:prstGeom>
          </p:spPr>
        </p:pic>
      </p:grpSp>
      <p:grpSp>
        <p:nvGrpSpPr>
          <p:cNvPr id="10" name="Группа 11"/>
          <p:cNvGrpSpPr/>
          <p:nvPr/>
        </p:nvGrpSpPr>
        <p:grpSpPr>
          <a:xfrm>
            <a:off x="1486415" y="4602567"/>
            <a:ext cx="8587311" cy="1403927"/>
            <a:chOff x="1431504" y="5129964"/>
            <a:chExt cx="8587311" cy="140392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072746" y="5311306"/>
              <a:ext cx="6946069" cy="1077214"/>
            </a:xfrm>
            <a:prstGeom prst="rect">
              <a:avLst/>
            </a:prstGeom>
          </p:spPr>
          <p:txBody>
            <a:bodyPr wrap="square" lIns="91416" tIns="45718" rIns="91416" bIns="45718">
              <a:spAutoFit/>
            </a:bodyPr>
            <a:lstStyle/>
            <a:p>
              <a:pPr>
                <a:spcBef>
                  <a:spcPts val="1800"/>
                </a:spcBef>
                <a:spcAft>
                  <a:spcPts val="1800"/>
                </a:spcAft>
                <a:buClr>
                  <a:srgbClr val="4F81BD"/>
                </a:buClr>
                <a:buSzPct val="120000"/>
                <a:defRPr/>
              </a:pPr>
              <a:r>
                <a:rPr lang="ru-RU" sz="3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Segoe UI Semibold" panose="020B0702040204020203" pitchFamily="34" charset="0"/>
                </a:rPr>
                <a:t>Образование, полученное внутри реальных процессов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1504" y="5129964"/>
              <a:ext cx="1694985" cy="140392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79930" y="299375"/>
            <a:ext cx="10109200" cy="584771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defTabSz="914037">
              <a:defRPr/>
            </a:pPr>
            <a:r>
              <a:rPr lang="ru-RU" sz="3200" b="1" dirty="0">
                <a:solidFill>
                  <a:srgbClr val="F5A01B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НОВЫЕ ТРЕБОВАНИЯ К ОБРАЗОВАНИЮ</a:t>
            </a:r>
          </a:p>
        </p:txBody>
      </p:sp>
    </p:spTree>
    <p:extLst>
      <p:ext uri="{BB962C8B-B14F-4D97-AF65-F5344CB8AC3E}">
        <p14:creationId xmlns:p14="http://schemas.microsoft.com/office/powerpoint/2010/main" val="10030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.berezina.GNPBU\Desktop\Лучшие региональные и школьные практики\Липецк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6821" y="1124745"/>
            <a:ext cx="5678953" cy="42592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889" y="2897"/>
            <a:ext cx="9481625" cy="8257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МБОУ "Лицей № 5", г. Елец, Липецкая область</a:t>
            </a:r>
          </a:p>
        </p:txBody>
      </p:sp>
      <p:pic>
        <p:nvPicPr>
          <p:cNvPr id="1026" name="Picture 2" descr="C:\Users\i.berezina.GNPBU\Desktop\Лучшие региональные и школьные практики\Липецк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20" y="2398716"/>
            <a:ext cx="5745448" cy="4309086"/>
          </a:xfrm>
          <a:prstGeom prst="rect">
            <a:avLst/>
          </a:prstGeom>
          <a:noFill/>
        </p:spPr>
      </p:pic>
      <p:pic>
        <p:nvPicPr>
          <p:cNvPr id="1028" name="Picture 4" descr="C:\Users\i.berezina.GNPBU\Desktop\Лучшие региональные и школьные практики\image (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6513" y="926120"/>
            <a:ext cx="2849062" cy="1261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9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"/>
          <p:cNvSpPr txBox="1">
            <a:spLocks/>
          </p:cNvSpPr>
          <p:nvPr/>
        </p:nvSpPr>
        <p:spPr>
          <a:xfrm>
            <a:off x="868266" y="1486304"/>
            <a:ext cx="10464800" cy="736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6856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Информационный центр Российской академии образования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«Библиотека </a:t>
            </a:r>
            <a:r>
              <a:rPr lang="ru-RU" sz="1600" dirty="0"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имени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 К.Д. Ушинского»</a:t>
            </a:r>
          </a:p>
        </p:txBody>
      </p:sp>
      <p:pic>
        <p:nvPicPr>
          <p:cNvPr id="5" name="image4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10201" y="132492"/>
            <a:ext cx="3162802" cy="125898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707083" y="2186609"/>
            <a:ext cx="8894656" cy="1075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79754" y="3083151"/>
            <a:ext cx="11527605" cy="1122867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1"/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ФЕДЕРАЛЬНЫЙ ИНФОРМАЦИОННО-МЕТОДИЧЕСКИЙ ЦЕНТР</a:t>
            </a:r>
            <a:r>
              <a:rPr lang="en-US" sz="2400" b="1" dirty="0">
                <a:solidFill>
                  <a:schemeClr val="accent1"/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  <a:sym typeface="Symbol" panose="05050102010706020507" pitchFamily="18" charset="2"/>
              </a:rPr>
              <a:t></a:t>
            </a:r>
            <a:r>
              <a:rPr lang="ru-RU" sz="2400" b="1" dirty="0">
                <a:solidFill>
                  <a:schemeClr val="accent1"/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 ОПЕРАТОР ПРОЕКТОВ ПО РАЗВИТИЮ ШКОЛЬНЫХ БИБЛИОТЕК</a:t>
            </a:r>
          </a:p>
        </p:txBody>
      </p:sp>
    </p:spTree>
    <p:extLst>
      <p:ext uri="{BB962C8B-B14F-4D97-AF65-F5344CB8AC3E}">
        <p14:creationId xmlns:p14="http://schemas.microsoft.com/office/powerpoint/2010/main" val="36383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1953" y="1224128"/>
            <a:ext cx="9620250" cy="497058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marL="622092" indent="-622092">
              <a:spcBef>
                <a:spcPts val="1200"/>
              </a:spcBef>
              <a:spcAft>
                <a:spcPts val="1800"/>
              </a:spcAft>
              <a:buClr>
                <a:srgbClr val="4F81BD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Проведение аналитических исследований </a:t>
            </a:r>
            <a:b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</a:b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по вопросам школьных библиотек</a:t>
            </a:r>
          </a:p>
          <a:p>
            <a:pPr marL="622092" indent="-622092">
              <a:spcBef>
                <a:spcPts val="1200"/>
              </a:spcBef>
              <a:spcAft>
                <a:spcPts val="1800"/>
              </a:spcAft>
              <a:buClr>
                <a:srgbClr val="4F81BD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Разработка нормативных и методических материалов</a:t>
            </a:r>
          </a:p>
          <a:p>
            <a:pPr marL="622092" indent="-622092">
              <a:spcBef>
                <a:spcPts val="1200"/>
              </a:spcBef>
              <a:spcAft>
                <a:spcPts val="1800"/>
              </a:spcAft>
              <a:buClr>
                <a:srgbClr val="4F81BD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Организация </a:t>
            </a:r>
            <a:r>
              <a:rPr lang="ru-RU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вебинаров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 и семинаров  </a:t>
            </a:r>
          </a:p>
          <a:p>
            <a:pPr marL="622092" indent="-622092">
              <a:spcBef>
                <a:spcPts val="1200"/>
              </a:spcBef>
              <a:spcAft>
                <a:spcPts val="1800"/>
              </a:spcAft>
              <a:buClr>
                <a:srgbClr val="4F81BD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Сопровождение Федерального перечня учебников</a:t>
            </a:r>
          </a:p>
          <a:p>
            <a:pPr marL="622092" indent="-622092">
              <a:spcBef>
                <a:spcPts val="1200"/>
              </a:spcBef>
              <a:spcAft>
                <a:spcPts val="1800"/>
              </a:spcAft>
              <a:buClr>
                <a:srgbClr val="4F81BD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Справочная и консультационная поддержка</a:t>
            </a:r>
          </a:p>
          <a:p>
            <a:pPr marL="622092" indent="-622092">
              <a:spcBef>
                <a:spcPts val="1200"/>
              </a:spcBef>
              <a:spcAft>
                <a:spcPts val="1800"/>
              </a:spcAft>
              <a:buClr>
                <a:srgbClr val="4F81BD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Повышение квалификации и переподготовки сотрудников школьных библиотек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036" y="377411"/>
            <a:ext cx="11712070" cy="507827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 defTabSz="914037">
              <a:defRPr/>
            </a:pPr>
            <a:r>
              <a:rPr lang="ru-RU" sz="2700" b="1" dirty="0">
                <a:solidFill>
                  <a:srgbClr val="F5A01B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 ИНФОРМАЦИОННО-МЕТОДИЧЕСКИЙ ЦЕНТР</a:t>
            </a:r>
          </a:p>
        </p:txBody>
      </p:sp>
    </p:spTree>
    <p:extLst>
      <p:ext uri="{BB962C8B-B14F-4D97-AF65-F5344CB8AC3E}">
        <p14:creationId xmlns:p14="http://schemas.microsoft.com/office/powerpoint/2010/main" val="13843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7057" y="6227204"/>
            <a:ext cx="3161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2BC"/>
                </a:solidFill>
                <a:hlinkClick r:id="rId3"/>
              </a:rPr>
              <a:t>www.fimc.gnpbu.ru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60" y="943614"/>
            <a:ext cx="11362764" cy="5199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929" y="299375"/>
            <a:ext cx="11363025" cy="677104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algn="ctr" defTabSz="914037">
              <a:defRPr/>
            </a:pPr>
            <a:r>
              <a:rPr lang="ru-RU" sz="3800" b="1" dirty="0">
                <a:solidFill>
                  <a:srgbClr val="F5A01B"/>
                </a:solidFill>
                <a:ea typeface="Meiryo UI" panose="020B0604030504040204" pitchFamily="34" charset="-128"/>
                <a:cs typeface="Segoe UI Semibold" panose="020B0702040204020203" pitchFamily="34" charset="0"/>
              </a:rPr>
              <a:t>ИНФОРМАЦИОННАЯ 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30536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201270" y="1017378"/>
            <a:ext cx="9821405" cy="5755418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marL="622092" indent="-622092">
              <a:spcBef>
                <a:spcPts val="600"/>
              </a:spcBef>
              <a:spcAft>
                <a:spcPts val="1200"/>
              </a:spcAft>
              <a:buClr>
                <a:srgbClr val="4F81B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800" dirty="0">
                <a:solidFill>
                  <a:prstClr val="black">
                    <a:lumMod val="65000"/>
                    <a:lumOff val="35000"/>
                  </a:prstClr>
                </a:solidFill>
                <a:ea typeface="Meiryo UI" panose="020B0604030504040204" pitchFamily="34" charset="-128"/>
                <a:cs typeface="Segoe UI Semibold" panose="020B0702040204020203" pitchFamily="34" charset="0"/>
              </a:rPr>
              <a:t>Нормативно-правовые документы и методические материалы для школьных библиотек</a:t>
            </a:r>
          </a:p>
          <a:p>
            <a:pPr marL="622092" indent="-622092">
              <a:spcBef>
                <a:spcPts val="600"/>
              </a:spcBef>
              <a:spcAft>
                <a:spcPts val="1200"/>
              </a:spcAft>
              <a:buClr>
                <a:srgbClr val="4F81B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800" dirty="0">
                <a:solidFill>
                  <a:prstClr val="black">
                    <a:lumMod val="65000"/>
                    <a:lumOff val="35000"/>
                  </a:prstClr>
                </a:solidFill>
                <a:ea typeface="Meiryo UI" panose="020B0604030504040204" pitchFamily="34" charset="-128"/>
                <a:cs typeface="Segoe UI Semibold" panose="020B0702040204020203" pitchFamily="34" charset="0"/>
              </a:rPr>
              <a:t>Информация по мероприятиям 2.3 и 2.4 ФЦПРО и сводные аналитические отчеты по результатам их  реализации</a:t>
            </a:r>
          </a:p>
          <a:p>
            <a:pPr marL="622092" indent="-622092">
              <a:spcBef>
                <a:spcPts val="600"/>
              </a:spcBef>
              <a:spcAft>
                <a:spcPts val="1200"/>
              </a:spcAft>
              <a:buClr>
                <a:srgbClr val="4F81B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800" dirty="0">
                <a:solidFill>
                  <a:prstClr val="black">
                    <a:lumMod val="65000"/>
                    <a:lumOff val="35000"/>
                  </a:prstClr>
                </a:solidFill>
                <a:ea typeface="Meiryo UI" panose="020B0604030504040204" pitchFamily="34" charset="-128"/>
                <a:cs typeface="Segoe UI Semibold" panose="020B0702040204020203" pitchFamily="34" charset="0"/>
              </a:rPr>
              <a:t>Действующий перечень ФПУ с указаниями всех последних внесенных изменений</a:t>
            </a:r>
          </a:p>
          <a:p>
            <a:pPr marL="622092" indent="-622092">
              <a:spcBef>
                <a:spcPts val="600"/>
              </a:spcBef>
              <a:spcAft>
                <a:spcPts val="1200"/>
              </a:spcAft>
              <a:buClr>
                <a:srgbClr val="4F81B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800" dirty="0">
                <a:solidFill>
                  <a:prstClr val="black">
                    <a:lumMod val="65000"/>
                    <a:lumOff val="35000"/>
                  </a:prstClr>
                </a:solidFill>
                <a:ea typeface="Meiryo UI" panose="020B0604030504040204" pitchFamily="34" charset="-128"/>
                <a:cs typeface="Segoe UI Semibold" panose="020B0702040204020203" pitchFamily="34" charset="0"/>
              </a:rPr>
              <a:t>Банк «Часто задаваемых вопросов», структурированный по тематическим разделам, возможность задать свой вопрос эксперту</a:t>
            </a:r>
          </a:p>
          <a:p>
            <a:pPr marL="622092" indent="-622092">
              <a:spcBef>
                <a:spcPts val="600"/>
              </a:spcBef>
              <a:spcAft>
                <a:spcPts val="1200"/>
              </a:spcAft>
              <a:buClr>
                <a:srgbClr val="4F81BD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sz="2800" dirty="0">
                <a:solidFill>
                  <a:prstClr val="black">
                    <a:lumMod val="65000"/>
                    <a:lumOff val="35000"/>
                  </a:prstClr>
                </a:solidFill>
                <a:ea typeface="Meiryo UI" panose="020B0604030504040204" pitchFamily="34" charset="-128"/>
                <a:cs typeface="Segoe UI Semibold" panose="020B0702040204020203" pitchFamily="34" charset="0"/>
              </a:rPr>
              <a:t>Архив мероприятий ФИМЦ, включающий в себя отчеты, презентации, фото-, видео- материалы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929" y="299375"/>
            <a:ext cx="11363025" cy="677104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defTabSz="914037">
              <a:defRPr/>
            </a:pPr>
            <a:r>
              <a:rPr lang="ru-RU" sz="3800" b="1" dirty="0">
                <a:solidFill>
                  <a:srgbClr val="F5A01B"/>
                </a:solidFill>
                <a:ea typeface="Meiryo UI" panose="020B0604030504040204" pitchFamily="34" charset="-128"/>
                <a:cs typeface="Segoe UI Semibold" panose="020B0702040204020203" pitchFamily="34" charset="0"/>
              </a:rPr>
              <a:t>ЧТО ЕСТЬ НА ПОРТАЛЕ?</a:t>
            </a:r>
          </a:p>
        </p:txBody>
      </p:sp>
    </p:spTree>
    <p:extLst>
      <p:ext uri="{BB962C8B-B14F-4D97-AF65-F5344CB8AC3E}">
        <p14:creationId xmlns:p14="http://schemas.microsoft.com/office/powerpoint/2010/main" val="3818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929" y="299375"/>
            <a:ext cx="11363025" cy="677104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defTabSz="914037">
              <a:defRPr/>
            </a:pPr>
            <a:r>
              <a:rPr lang="ru-RU" sz="3800" b="1" dirty="0">
                <a:solidFill>
                  <a:srgbClr val="F5A01B"/>
                </a:solidFill>
                <a:ea typeface="Meiryo UI" panose="020B0604030504040204" pitchFamily="34" charset="-128"/>
                <a:cs typeface="Segoe UI Semibold" panose="020B0702040204020203" pitchFamily="34" charset="0"/>
              </a:rPr>
              <a:t>ВЕБИНАРЫ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2" y="953892"/>
            <a:ext cx="10315581" cy="57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20182"/>
            <a:ext cx="12191999" cy="8107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10468"/>
            <a:ext cx="12192000" cy="1569660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marL="620713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межрегиональный форум 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«Школьные библиотеки нового поколения»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(Москва, 5–9 сентября 2016 г.): </a:t>
            </a:r>
            <a:b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346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специалистов библиотечной сферы из 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субъектов РФ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29518"/>
            <a:ext cx="12192000" cy="1569660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marL="620713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стол 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«Будущее профессии педагог-библиотекарь»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(Санкт-Петербург, 4 декабря 2016 г.), посвященный стратегии разработки и продвижения профессионального стандарта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9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29518"/>
            <a:ext cx="12192000" cy="1569660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marL="620713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форсайт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-сессия 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«Школьные библиотеки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 поколения»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(Москва, 11 февраля 2017 г.) с представителями предпринимательского сообщества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29518"/>
            <a:ext cx="12192000" cy="1569660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marL="620713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Московский международный </a:t>
            </a:r>
            <a:b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образовательный салон  -- 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ММСО-2017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(Москва, 12–15 марта 2017 г.)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930" y="299375"/>
            <a:ext cx="11712070" cy="584771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defTabSz="914037">
              <a:defRPr/>
            </a:pPr>
            <a:r>
              <a:rPr lang="ru-RU" sz="3200" b="1" dirty="0">
                <a:solidFill>
                  <a:srgbClr val="F5A01B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ГИБКАЯ ОРГАНИЗАЦИЯ ПРОСТРАНСТВА</a:t>
            </a:r>
          </a:p>
        </p:txBody>
      </p:sp>
      <p:sp>
        <p:nvSpPr>
          <p:cNvPr id="187399" name="AutoShape 7" descr="Morning Work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Meiryo UI" panose="020B0604020202020204" charset="-128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8224770" y="1299246"/>
            <a:ext cx="3630869" cy="2644193"/>
            <a:chOff x="219235" y="1263023"/>
            <a:chExt cx="3630869" cy="2644193"/>
          </a:xfrm>
        </p:grpSpPr>
        <p:pic>
          <p:nvPicPr>
            <p:cNvPr id="187394" name="Picture 2" descr="C:\Users\d.ivanchenko\Downloads\business-meeting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010359" y="1263023"/>
              <a:ext cx="1945399" cy="1945399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219235" y="3076219"/>
              <a:ext cx="36308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20202020204" charset="-128"/>
                  <a:ea typeface="Meiryo UI" panose="020B0604020202020204" charset="-128"/>
                  <a:cs typeface="Meiryo UI" panose="020B0604020202020204" charset="-128"/>
                </a:rPr>
                <a:t>Зона коллективной работы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221739" y="1283369"/>
            <a:ext cx="3630869" cy="2663952"/>
            <a:chOff x="4221739" y="1283369"/>
            <a:chExt cx="3630869" cy="2663952"/>
          </a:xfrm>
        </p:grpSpPr>
        <p:pic>
          <p:nvPicPr>
            <p:cNvPr id="187395" name="Picture 3" descr="C:\Users\d.ivanchenko\Downloads\man-working-on-a-laptop-from-side-view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137483" y="1283369"/>
              <a:ext cx="1728537" cy="1828800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4221739" y="3116324"/>
              <a:ext cx="36308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20202020204" charset="-128"/>
                  <a:ea typeface="Meiryo UI" panose="020B0604020202020204" charset="-128"/>
                  <a:cs typeface="Meiryo UI" panose="020B0604020202020204" charset="-128"/>
                </a:rPr>
                <a:t>Зона индивидуальной работы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707057" y="4235114"/>
            <a:ext cx="3630869" cy="2431343"/>
            <a:chOff x="8176093" y="1443790"/>
            <a:chExt cx="3630869" cy="2431343"/>
          </a:xfrm>
        </p:grpSpPr>
        <p:pic>
          <p:nvPicPr>
            <p:cNvPr id="187402" name="Picture 10" descr="C:\Users\d.ivanchenko\Downloads\hot-coffee-cup-on-a-plate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181892" y="1443790"/>
              <a:ext cx="1556084" cy="1556084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8176093" y="3044136"/>
              <a:ext cx="36308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20202020204" charset="-128"/>
                  <a:ea typeface="Meiryo UI" panose="020B0604020202020204" charset="-128"/>
                  <a:cs typeface="Meiryo UI" panose="020B0604020202020204" charset="-128"/>
                </a:rPr>
                <a:t>Рекреационная </a:t>
              </a:r>
            </a:p>
            <a:p>
              <a:pPr lvl="0" algn="ctr"/>
              <a:r>
                <a:rPr lang="ru-RU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20202020204" charset="-128"/>
                  <a:ea typeface="Meiryo UI" panose="020B0604020202020204" charset="-128"/>
                  <a:cs typeface="Meiryo UI" panose="020B0604020202020204" charset="-128"/>
                </a:rPr>
                <a:t>зона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038749" y="4235114"/>
            <a:ext cx="3630869" cy="2555918"/>
            <a:chOff x="1983865" y="4110539"/>
            <a:chExt cx="3630869" cy="2555918"/>
          </a:xfrm>
        </p:grpSpPr>
        <p:pic>
          <p:nvPicPr>
            <p:cNvPr id="187397" name="Picture 5" descr="Personal Computer and Worker premium ico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995016" y="4110539"/>
              <a:ext cx="1512804" cy="1512805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1983865" y="5835460"/>
              <a:ext cx="36308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20202020204" charset="-128"/>
                  <a:ea typeface="Meiryo UI" panose="020B0604020202020204" charset="-128"/>
                  <a:cs typeface="Meiryo UI" panose="020B0604020202020204" charset="-128"/>
                </a:rPr>
                <a:t>Презентационная </a:t>
              </a:r>
            </a:p>
            <a:p>
              <a:pPr lvl="0" algn="ctr"/>
              <a:r>
                <a:rPr lang="ru-RU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20202020204" charset="-128"/>
                  <a:ea typeface="Meiryo UI" panose="020B0604020202020204" charset="-128"/>
                  <a:cs typeface="Meiryo UI" panose="020B0604020202020204" charset="-128"/>
                </a:rPr>
                <a:t>зона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6106" y="1218713"/>
            <a:ext cx="3630869" cy="2891826"/>
            <a:chOff x="6275127" y="3943439"/>
            <a:chExt cx="3630869" cy="2891826"/>
          </a:xfrm>
        </p:grpSpPr>
        <p:pic>
          <p:nvPicPr>
            <p:cNvPr id="187401" name="Picture 9" descr="C:\Users\d.ivanchenko\Downloads\wifi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203994" y="3943439"/>
              <a:ext cx="1767553" cy="1767553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6275127" y="5634936"/>
              <a:ext cx="363086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20202020204" charset="-128"/>
                  <a:ea typeface="Meiryo UI" panose="020B0604020202020204" charset="-128"/>
                  <a:cs typeface="Meiryo UI" panose="020B0604020202020204" charset="-128"/>
                </a:rPr>
                <a:t>Зона получения информационных ресурсов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12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7577"/>
            <a:ext cx="12192000" cy="7005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29518"/>
            <a:ext cx="12192000" cy="1569660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marL="620713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Десятый Всероссийский форум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0713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школьных библиотекарей 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«Михайловское 2017»</a:t>
            </a:r>
            <a:r>
              <a:rPr 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620713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(Пушкинские горы, 3–7 июля 2017 г.)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72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marL="620713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межрегиональный форум 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«Школьные библиотеки нового поколения»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(Москва, 8–9 сентября 2017 г.): </a:t>
            </a:r>
            <a:b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свыше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280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специалистов из </a:t>
            </a: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субъектов РФ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123" y="0"/>
            <a:ext cx="9734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5"/>
          <p:cNvSpPr txBox="1">
            <a:spLocks/>
          </p:cNvSpPr>
          <p:nvPr/>
        </p:nvSpPr>
        <p:spPr>
          <a:xfrm>
            <a:off x="868266" y="1486304"/>
            <a:ext cx="10464800" cy="736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6856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eiryo UI" panose="020B0604020202020204" charset="-128"/>
                <a:cs typeface="Meiryo UI" panose="020B0604020202020204" charset="-128"/>
              </a:rPr>
              <a:t>Информационный центр Российской академии образования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eiryo UI" panose="020B0604020202020204" charset="-128"/>
                <a:cs typeface="Meiryo UI" panose="020B0604020202020204" charset="-128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eiryo UI" panose="020B0604020202020204" charset="-128"/>
                <a:cs typeface="Meiryo UI" panose="020B0604020202020204" charset="-128"/>
              </a:rPr>
              <a:t>«Библиотека </a:t>
            </a:r>
            <a:r>
              <a:rPr lang="ru-RU" dirty="0">
                <a:ea typeface="Meiryo UI" panose="020B0604020202020204" charset="-128"/>
                <a:cs typeface="Meiryo UI" panose="020B0604020202020204" charset="-128"/>
              </a:rPr>
              <a:t>имени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eiryo UI" panose="020B0604020202020204" charset="-128"/>
                <a:cs typeface="Meiryo UI" panose="020B0604020202020204" charset="-128"/>
              </a:rPr>
              <a:t> К.Д. Ушинского»</a:t>
            </a:r>
          </a:p>
        </p:txBody>
      </p:sp>
      <p:pic>
        <p:nvPicPr>
          <p:cNvPr id="12" name="image4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10201" y="132492"/>
            <a:ext cx="3162802" cy="125898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707083" y="2186609"/>
            <a:ext cx="8894656" cy="10752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510201" y="2531950"/>
            <a:ext cx="4911871" cy="3970314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4F81BD"/>
              </a:buClr>
              <a:buSzPct val="120000"/>
              <a:defRPr/>
            </a:pPr>
            <a:r>
              <a:rPr lang="en-US" sz="3200" b="1" u="sng" dirty="0">
                <a:solidFill>
                  <a:schemeClr val="accent1"/>
                </a:solidFill>
                <a:ea typeface="Meiryo UI" panose="020B0604020202020204" charset="-128"/>
                <a:cs typeface="Meiryo UI" panose="020B0604020202020204" charset="-128"/>
              </a:rPr>
              <a:t>fimc.gnpbu.ru</a:t>
            </a:r>
            <a:r>
              <a:rPr lang="ru-RU" sz="3200" b="1" u="sng" dirty="0">
                <a:solidFill>
                  <a:schemeClr val="accent1"/>
                </a:solidFill>
                <a:ea typeface="Meiryo UI" panose="020B0604020202020204" charset="-128"/>
                <a:cs typeface="Meiryo UI" panose="020B0604020202020204" charset="-128"/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4F81BD"/>
              </a:buClr>
              <a:buSzPct val="120000"/>
              <a:defRPr/>
            </a:pPr>
            <a:r>
              <a:rPr lang="en-US" sz="3200" b="1" u="sng" dirty="0">
                <a:solidFill>
                  <a:schemeClr val="accent1"/>
                </a:solidFill>
                <a:ea typeface="Meiryo UI" panose="020B0604020202020204" charset="-128"/>
                <a:cs typeface="Meiryo UI" panose="020B0604020202020204" charset="-128"/>
              </a:rPr>
              <a:t>info@gnpbu.ru</a:t>
            </a:r>
            <a:endParaRPr lang="ru-RU" sz="3200" b="1" u="sng" dirty="0">
              <a:solidFill>
                <a:schemeClr val="accent1"/>
              </a:solidFill>
              <a:ea typeface="Meiryo UI" panose="020B0604020202020204" charset="-128"/>
              <a:cs typeface="Meiryo UI" panose="020B0604020202020204" charset="-128"/>
              <a:hlinkClick r:id="rId3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4F81BD"/>
              </a:buClr>
              <a:buSzPct val="120000"/>
              <a:defRPr/>
            </a:pPr>
            <a:r>
              <a:rPr lang="en-US" sz="3200" b="1" u="sng" dirty="0">
                <a:solidFill>
                  <a:schemeClr val="accent1"/>
                </a:solidFill>
                <a:ea typeface="Meiryo UI" panose="020B0604020202020204" charset="-128"/>
                <a:cs typeface="Meiryo UI" panose="020B0604020202020204" charset="-128"/>
              </a:rPr>
              <a:t>facebook.com/</a:t>
            </a:r>
            <a:r>
              <a:rPr lang="en-US" sz="3200" b="1" u="sng" dirty="0" err="1">
                <a:solidFill>
                  <a:schemeClr val="accent1"/>
                </a:solidFill>
                <a:ea typeface="Meiryo UI" panose="020B0604020202020204" charset="-128"/>
                <a:cs typeface="Meiryo UI" panose="020B0604020202020204" charset="-128"/>
              </a:rPr>
              <a:t>yshinka</a:t>
            </a:r>
            <a:endParaRPr lang="en-US" sz="3200" b="1" u="sng" dirty="0">
              <a:solidFill>
                <a:schemeClr val="accent1"/>
              </a:solidFill>
              <a:ea typeface="Meiryo UI" panose="020B0604020202020204" charset="-128"/>
              <a:cs typeface="Meiryo UI" panose="020B0604020202020204" charset="-128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4F81BD"/>
              </a:buClr>
              <a:buSzPct val="120000"/>
              <a:defRPr/>
            </a:pP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20202020204" charset="-128"/>
                <a:cs typeface="Meiryo UI" panose="020B0604020202020204" charset="-128"/>
              </a:rPr>
              <a:t>+7 (495) 951-73-56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532" y="3699435"/>
            <a:ext cx="634062" cy="6340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575" y="4710246"/>
            <a:ext cx="679976" cy="6799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087" y="5838271"/>
            <a:ext cx="663993" cy="66399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047" y="2599653"/>
            <a:ext cx="723033" cy="72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1684111" y="3480318"/>
            <a:ext cx="8818323" cy="1879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28772" y="838796"/>
            <a:ext cx="11527605" cy="2308320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ЕСТЬ ИДЕИ? ПРЕДЛОЖЕНИЯ? </a:t>
            </a:r>
          </a:p>
          <a:p>
            <a:pPr algn="ctr">
              <a:lnSpc>
                <a:spcPct val="200000"/>
              </a:lnSpc>
            </a:pPr>
            <a:r>
              <a:rPr lang="ru-RU" sz="36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20202020204" charset="-128"/>
                <a:ea typeface="Meiryo UI" panose="020B0604020202020204" charset="-128"/>
                <a:cs typeface="Meiryo UI" panose="020B0604020202020204" charset="-128"/>
              </a:rPr>
              <a:t>ДАВАЙТЕ ОБЪЕДЕНЯТЬ УСИЛИЯ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1333" y="4063842"/>
            <a:ext cx="7419825" cy="2554541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r">
              <a:spcBef>
                <a:spcPts val="600"/>
              </a:spcBef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r">
              <a:spcBef>
                <a:spcPts val="600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Березин Ирина Валентиновна</a:t>
            </a:r>
          </a:p>
          <a:p>
            <a:pPr algn="r" defTabSz="914400">
              <a:spcAft>
                <a:spcPts val="1200"/>
              </a:spcAft>
            </a:pPr>
            <a:endParaRPr lang="en-US" sz="2000" b="1" dirty="0">
              <a:solidFill>
                <a:srgbClr val="4472C4"/>
              </a:solidFill>
              <a:latin typeface="Meiryo UI" pitchFamily="34" charset="-128"/>
              <a:ea typeface="Meiryo UI" pitchFamily="34" charset="-128"/>
              <a:cs typeface="Meiryo UI" pitchFamily="34" charset="-128"/>
              <a:hlinkClick r:id="" action="ppaction://noaction"/>
            </a:endParaRPr>
          </a:p>
          <a:p>
            <a:pPr algn="r" defTabSz="914400">
              <a:spcAft>
                <a:spcPts val="1200"/>
              </a:spcAft>
            </a:pPr>
            <a:r>
              <a:rPr lang="en-US" sz="2000" b="1" dirty="0">
                <a:solidFill>
                  <a:srgbClr val="4472C4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  <a:hlinkClick r:id="" action="ppaction://noaction"/>
              </a:rPr>
              <a:t>i.berezina@gnpbu.ru</a:t>
            </a:r>
          </a:p>
          <a:p>
            <a:pPr algn="r" defTabSz="914400">
              <a:spcAft>
                <a:spcPts val="120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8-926-264-11-08</a:t>
            </a:r>
          </a:p>
          <a:p>
            <a:pPr algn="r">
              <a:spcBef>
                <a:spcPts val="600"/>
              </a:spcBef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412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930" y="299375"/>
            <a:ext cx="11712070" cy="584771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defTabSz="914037">
              <a:defRPr/>
            </a:pPr>
            <a:r>
              <a:rPr lang="ru-RU" sz="3200" b="1" dirty="0">
                <a:solidFill>
                  <a:srgbClr val="F5A01B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БИБЛИОТЕКА КАК ЕДИНАЯ</a:t>
            </a:r>
            <a:r>
              <a:rPr lang="ru-RU" sz="3200" b="1" dirty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 </a:t>
            </a:r>
            <a:r>
              <a:rPr lang="ru-RU" sz="3200" b="1" dirty="0">
                <a:solidFill>
                  <a:srgbClr val="F5A01B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ТОЧКА ДОСТУПА</a:t>
            </a:r>
          </a:p>
        </p:txBody>
      </p:sp>
      <p:sp>
        <p:nvSpPr>
          <p:cNvPr id="187399" name="AutoShape 7" descr="Morning Work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Meiryo UI" panose="020B0604020202020204" charset="-128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468524" y="1051017"/>
            <a:ext cx="9334826" cy="1047394"/>
            <a:chOff x="1468524" y="1051017"/>
            <a:chExt cx="9334826" cy="104739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623266" y="1306118"/>
              <a:ext cx="8180084" cy="523216"/>
            </a:xfrm>
            <a:prstGeom prst="rect">
              <a:avLst/>
            </a:prstGeom>
          </p:spPr>
          <p:txBody>
            <a:bodyPr wrap="square" lIns="91416" tIns="45718" rIns="91416" bIns="45718">
              <a:spAutoFit/>
            </a:bodyPr>
            <a:lstStyle/>
            <a:p>
              <a:pPr marL="622092" indent="-622092">
                <a:buClr>
                  <a:srgbClr val="4F81BD"/>
                </a:buClr>
                <a:buSzPct val="120000"/>
                <a:defRPr/>
              </a:pPr>
              <a:r>
                <a:rPr lang="ru-RU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Segoe UI Semibold" panose="020B0702040204020203" pitchFamily="34" charset="0"/>
                </a:rPr>
                <a:t>К бумажным и электронным изданиям</a:t>
              </a:r>
            </a:p>
          </p:txBody>
        </p:sp>
        <p:pic>
          <p:nvPicPr>
            <p:cNvPr id="22" name="Picture 2" descr="C:\Users\d.ivanchenko\Downloads\books-stack-of-three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468524" y="1051017"/>
              <a:ext cx="1047394" cy="1047394"/>
            </a:xfrm>
            <a:prstGeom prst="rect">
              <a:avLst/>
            </a:prstGeom>
            <a:noFill/>
          </p:spPr>
        </p:pic>
      </p:grpSp>
      <p:grpSp>
        <p:nvGrpSpPr>
          <p:cNvPr id="37" name="Группа 36"/>
          <p:cNvGrpSpPr/>
          <p:nvPr/>
        </p:nvGrpSpPr>
        <p:grpSpPr>
          <a:xfrm>
            <a:off x="1521703" y="3372158"/>
            <a:ext cx="9305711" cy="879637"/>
            <a:chOff x="1521703" y="2330062"/>
            <a:chExt cx="9305711" cy="879637"/>
          </a:xfrm>
        </p:grpSpPr>
        <p:pic>
          <p:nvPicPr>
            <p:cNvPr id="20" name="Picture 4" descr="http://cwer.ws/media/files/u1799329/09/Kantaris_Media_Player_0.7.8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1703" y="2330062"/>
              <a:ext cx="879637" cy="87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2647330" y="2533335"/>
              <a:ext cx="8180084" cy="523216"/>
            </a:xfrm>
            <a:prstGeom prst="rect">
              <a:avLst/>
            </a:prstGeom>
          </p:spPr>
          <p:txBody>
            <a:bodyPr wrap="square" lIns="91416" tIns="45718" rIns="91416" bIns="45718">
              <a:spAutoFit/>
            </a:bodyPr>
            <a:lstStyle/>
            <a:p>
              <a:pPr marL="622092" indent="-622092">
                <a:buClr>
                  <a:srgbClr val="4F81BD"/>
                </a:buClr>
                <a:buSzPct val="120000"/>
                <a:defRPr/>
              </a:pPr>
              <a:r>
                <a:rPr lang="ru-RU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Segoe UI Semibold" panose="020B0702040204020203" pitchFamily="34" charset="0"/>
                </a:rPr>
                <a:t>К образовательным </a:t>
              </a:r>
              <a:r>
                <a:rPr lang="ru-RU" sz="28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Segoe UI Semibold" panose="020B0702040204020203" pitchFamily="34" charset="0"/>
                </a:rPr>
                <a:t>медиаресурсам</a:t>
              </a:r>
              <a:endParaRPr lang="ru-R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492101" y="2121686"/>
            <a:ext cx="9351355" cy="961797"/>
            <a:chOff x="1492101" y="3459276"/>
            <a:chExt cx="9351355" cy="961797"/>
          </a:xfrm>
        </p:grpSpPr>
        <p:pic>
          <p:nvPicPr>
            <p:cNvPr id="23" name="Picture 3" descr="C:\Users\d.ivanchenko\Downloads\internet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492101" y="3459276"/>
              <a:ext cx="961797" cy="961797"/>
            </a:xfrm>
            <a:prstGeom prst="rect">
              <a:avLst/>
            </a:prstGeom>
            <a:noFill/>
          </p:spPr>
        </p:pic>
        <p:sp>
          <p:nvSpPr>
            <p:cNvPr id="31" name="Прямоугольник 30"/>
            <p:cNvSpPr/>
            <p:nvPr/>
          </p:nvSpPr>
          <p:spPr>
            <a:xfrm>
              <a:off x="2663372" y="3704412"/>
              <a:ext cx="8180084" cy="523216"/>
            </a:xfrm>
            <a:prstGeom prst="rect">
              <a:avLst/>
            </a:prstGeom>
          </p:spPr>
          <p:txBody>
            <a:bodyPr wrap="square" lIns="91416" tIns="45718" rIns="91416" bIns="45718">
              <a:spAutoFit/>
            </a:bodyPr>
            <a:lstStyle/>
            <a:p>
              <a:pPr marL="622092" indent="-622092">
                <a:buClr>
                  <a:srgbClr val="4F81BD"/>
                </a:buClr>
                <a:buSzPct val="120000"/>
                <a:defRPr/>
              </a:pPr>
              <a:r>
                <a:rPr lang="ru-RU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Segoe UI Semibold" panose="020B0702040204020203" pitchFamily="34" charset="0"/>
                </a:rPr>
                <a:t>К безопасному интернету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532634" y="4603493"/>
            <a:ext cx="10259315" cy="881721"/>
            <a:chOff x="1532634" y="4715787"/>
            <a:chExt cx="10259315" cy="881721"/>
          </a:xfrm>
        </p:grpSpPr>
        <p:pic>
          <p:nvPicPr>
            <p:cNvPr id="21" name="Picture 6" descr="https://cdn2.iconfinder.com/data/icons/server-pack/512/3-512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32634" y="4715787"/>
              <a:ext cx="881721" cy="88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2655350" y="4867465"/>
              <a:ext cx="9136599" cy="523216"/>
            </a:xfrm>
            <a:prstGeom prst="rect">
              <a:avLst/>
            </a:prstGeom>
          </p:spPr>
          <p:txBody>
            <a:bodyPr wrap="square" lIns="91416" tIns="45718" rIns="91416" bIns="45718">
              <a:spAutoFit/>
            </a:bodyPr>
            <a:lstStyle/>
            <a:p>
              <a:pPr marL="622092" indent="-622092">
                <a:buClr>
                  <a:srgbClr val="4F81BD"/>
                </a:buClr>
                <a:buSzPct val="120000"/>
                <a:defRPr/>
              </a:pPr>
              <a:r>
                <a:rPr lang="ru-RU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Segoe UI Semibold" panose="020B0702040204020203" pitchFamily="34" charset="0"/>
                </a:rPr>
                <a:t>К вычислительным ресурсам большой мощности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559328" y="5709987"/>
            <a:ext cx="9300170" cy="922421"/>
            <a:chOff x="1559328" y="5822281"/>
            <a:chExt cx="9300170" cy="922421"/>
          </a:xfrm>
        </p:grpSpPr>
        <p:pic>
          <p:nvPicPr>
            <p:cNvPr id="24" name="Picture 5" descr="C:\Users\d.ivanchenko\Downloads\printer- (1)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59328" y="5822281"/>
              <a:ext cx="922421" cy="922421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2679414" y="6021495"/>
              <a:ext cx="8180084" cy="523216"/>
            </a:xfrm>
            <a:prstGeom prst="rect">
              <a:avLst/>
            </a:prstGeom>
          </p:spPr>
          <p:txBody>
            <a:bodyPr wrap="square" lIns="91416" tIns="45718" rIns="91416" bIns="45718">
              <a:spAutoFit/>
            </a:bodyPr>
            <a:lstStyle/>
            <a:p>
              <a:pPr marL="622092" indent="-622092">
                <a:buClr>
                  <a:srgbClr val="4F81BD"/>
                </a:buClr>
                <a:buSzPct val="120000"/>
                <a:defRPr/>
              </a:pPr>
              <a:r>
                <a:rPr lang="ru-RU" sz="2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Segoe UI Semibold" panose="020B0702040204020203" pitchFamily="34" charset="0"/>
                </a:rPr>
                <a:t>К презентационной и оргтехнике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0" y="0"/>
            <a:ext cx="12192000" cy="689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КОНКУРСЫ\2016-2017\информация _ ФОРУМ библиотекарей\Гармония 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05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locke high school jet spa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715000"/>
            <a:ext cx="12192000" cy="830997"/>
          </a:xfrm>
          <a:prstGeom prst="rect">
            <a:avLst/>
          </a:prstGeom>
          <a:solidFill>
            <a:srgbClr val="4F81BD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anose="020B0604020202020204" charset="-128"/>
                <a:cs typeface="Meiryo UI" panose="020B0604020202020204" charset="-128"/>
              </a:rPr>
              <a:t>А ГДЕ ЖЕ ШКОЛЬНИКИ?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eiryo UI" panose="020B0604020202020204" charset="-128"/>
              <a:cs typeface="Meiryo UI" panose="020B06040202020202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94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930" y="299375"/>
            <a:ext cx="11055578" cy="1294646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defTabSz="914037">
              <a:lnSpc>
                <a:spcPct val="150000"/>
              </a:lnSpc>
              <a:defRPr/>
            </a:pPr>
            <a:r>
              <a:rPr lang="ru-RU" sz="2800" b="1" dirty="0">
                <a:solidFill>
                  <a:schemeClr val="accent6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 </a:t>
            </a:r>
            <a:r>
              <a:rPr lang="ru-RU" sz="2800" b="1" cap="all" dirty="0">
                <a:solidFill>
                  <a:schemeClr val="accent6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Концепция программы поддержки детского и юношеского чтения в Российской Федерации</a:t>
            </a:r>
            <a:r>
              <a:rPr lang="ru-RU" sz="2800" b="1" dirty="0">
                <a:solidFill>
                  <a:schemeClr val="accent6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*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0601" y="2212334"/>
            <a:ext cx="10354235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Основная цель программы - повышение статуса чтения, читательской активности и улучшение качества чтения, развитие культурной и читательской компетентности детей и юношества, а также формирование у подрастающего поколения высоких гражданских и духовно-нравственных ориентиров.</a:t>
            </a:r>
            <a:endParaRPr lang="ru-RU" sz="18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34" charset="-128"/>
              <a:ea typeface="Meiryo UI" panose="020B0604030504040204" pitchFamily="34" charset="-128"/>
              <a:cs typeface="Segoe UI Semibold" panose="020B0702040204020203" pitchFamily="34" charset="0"/>
            </a:endParaRPr>
          </a:p>
          <a:p>
            <a:pPr>
              <a:spcAft>
                <a:spcPts val="800"/>
              </a:spcAft>
            </a:pP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34" charset="-128"/>
              <a:ea typeface="Meiryo UI" panose="020B0604030504040204" pitchFamily="34" charset="-128"/>
              <a:cs typeface="Segoe UI Semibold" panose="020B07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118" y="6039939"/>
            <a:ext cx="11563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7"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*Утверждена Распоряжением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 Semibold" panose="020B0702040204020203" pitchFamily="34" charset="0"/>
              </a:rPr>
              <a:t>Правительства Российской Федерации от 3 июня 2017 г. № 1155-р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9930" y="5904032"/>
            <a:ext cx="298383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8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</TotalTime>
  <Words>1323</Words>
  <Application>Microsoft Office PowerPoint</Application>
  <PresentationFormat>Широкоэкранный</PresentationFormat>
  <Paragraphs>153</Paragraphs>
  <Slides>34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Meiryo UI</vt:lpstr>
      <vt:lpstr>Segoe UI</vt:lpstr>
      <vt:lpstr>Segoe UI Semibold</vt:lpstr>
      <vt:lpstr>Symbol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МБОУ «СОШ № 9» г. Абакана Республики Хакасия</vt:lpstr>
      <vt:lpstr>МАОУ «Лицей № 9 «Лидер» Красноярский край</vt:lpstr>
      <vt:lpstr>МБОУ СОШ г. Пионерского Калининградская область</vt:lpstr>
      <vt:lpstr>Презентация PowerPoint</vt:lpstr>
      <vt:lpstr>МАОУ Гимназии №210 «Корифей» г. Екатеринбург</vt:lpstr>
      <vt:lpstr>МАОУ «Лицей № 5» г. Советск Калининградской области</vt:lpstr>
      <vt:lpstr>ОБОУ «Школа-интернат № 2 им. Г.А. Карманова» г. Курска</vt:lpstr>
      <vt:lpstr>МБОУ "Лицей № 5", г. Елец, Липецкая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keywords/>
  <cp:lastModifiedBy>Пользователь</cp:lastModifiedBy>
  <cp:revision>107</cp:revision>
  <dcterms:created xsi:type="dcterms:W3CDTF">2017-10-11T08:57:22Z</dcterms:created>
  <dcterms:modified xsi:type="dcterms:W3CDTF">2017-12-18T07:45:10Z</dcterms:modified>
  <cp:version/>
</cp:coreProperties>
</file>